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3" r:id="rId2"/>
    <p:sldId id="264" r:id="rId3"/>
    <p:sldId id="265" r:id="rId4"/>
    <p:sldId id="266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2" r:id="rId18"/>
    <p:sldId id="283" r:id="rId19"/>
    <p:sldId id="291" r:id="rId20"/>
    <p:sldId id="278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FF0CC-5B01-4470-8CA7-C9D1E9AD6242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E08B-9CB0-425D-83E8-AD6E717F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4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5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9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58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6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54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6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5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6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8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0.wdp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11.wdp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8912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PSAS Electric Propellant Feed System </a:t>
            </a:r>
            <a:endParaRPr lang="en-US" sz="66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2" y="6214618"/>
            <a:ext cx="11899788" cy="443760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Garamond" panose="02020404030301010803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941"/>
          <a:stretch/>
        </p:blipFill>
        <p:spPr>
          <a:xfrm>
            <a:off x="609600" y="2581757"/>
            <a:ext cx="3496567" cy="314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62948"/>
            <a:ext cx="3139019" cy="31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302299"/>
            <a:ext cx="4078452" cy="223146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269589"/>
            <a:ext cx="2051500" cy="17350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121955"/>
            <a:ext cx="2052897" cy="16994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938677"/>
            <a:ext cx="1926760" cy="17938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6294" r="10153" b="37280"/>
          <a:stretch/>
        </p:blipFill>
        <p:spPr>
          <a:xfrm>
            <a:off x="9377737" y="3250910"/>
            <a:ext cx="1475943" cy="1600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252116"/>
            <a:ext cx="3816392" cy="2614815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2748002" y="467164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/>
          <p:nvPr/>
        </p:nvCxnSpPr>
        <p:spPr>
          <a:xfrm>
            <a:off x="2425092" y="438877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2846" y="771974"/>
            <a:ext cx="30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62538" y="413402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38209" y="771974"/>
            <a:ext cx="261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629716" y="771974"/>
            <a:ext cx="297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Viola!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67370"/>
          <a:stretch/>
        </p:blipFill>
        <p:spPr>
          <a:xfrm>
            <a:off x="9377738" y="1362594"/>
            <a:ext cx="1475943" cy="17593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71652" r="10153" b="5191"/>
          <a:stretch/>
        </p:blipFill>
        <p:spPr>
          <a:xfrm>
            <a:off x="9377737" y="4938614"/>
            <a:ext cx="1475943" cy="1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Pump regimes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84083" y="53103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81" y="2424048"/>
            <a:ext cx="8762970" cy="42292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1650" y="8536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867929" y="171026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98429" y="194333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06676" y="6121591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9882" y="53453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3432" y="54530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310217" y="59817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5762" y="56369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83" y="56369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34062" y="56420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3212" y="56358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542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67462" y="59087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080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9391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44" y="3400907"/>
            <a:ext cx="8212138" cy="29935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3" y="860835"/>
            <a:ext cx="6529388" cy="25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3" y="3222957"/>
            <a:ext cx="4509548" cy="3348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502394"/>
            <a:ext cx="4476028" cy="3011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367772"/>
            <a:ext cx="4476028" cy="167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9797" y="81301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115" y="768112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96570" y="4076700"/>
            <a:ext cx="701878" cy="457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8" y="2624164"/>
            <a:ext cx="4906861" cy="36801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" y="2624164"/>
            <a:ext cx="4906861" cy="36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7037940" y="4286587"/>
            <a:ext cx="3358682" cy="5054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Garamond" panose="02020404030301010803" pitchFamily="18" charset="0"/>
              </a:rPr>
              <a:t>Impeller (cross section)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 algn="l"/>
            <a:endParaRPr lang="en-US" sz="2400" dirty="0" smtClean="0">
              <a:latin typeface="Garamond" panose="02020404030301010803" pitchFamily="18" charset="0"/>
            </a:endParaRPr>
          </a:p>
          <a:p>
            <a:pPr algn="l"/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</a:t>
            </a:r>
            <a:r>
              <a:rPr lang="en-US" sz="3200" dirty="0" smtClean="0">
                <a:latin typeface="Garamond" panose="02020404030301010803" pitchFamily="18" charset="0"/>
              </a:rPr>
              <a:t>(wo)man hours </a:t>
            </a:r>
            <a:r>
              <a:rPr lang="en-US" sz="3200" dirty="0" smtClean="0">
                <a:latin typeface="Garamond" panose="02020404030301010803" pitchFamily="18" charset="0"/>
              </a:rPr>
              <a:t>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2954" r="15243" b="10177"/>
          <a:stretch/>
        </p:blipFill>
        <p:spPr>
          <a:xfrm>
            <a:off x="621421" y="2467616"/>
            <a:ext cx="3748258" cy="41529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" t="25247" r="4746" b="23307"/>
          <a:stretch/>
        </p:blipFill>
        <p:spPr>
          <a:xfrm rot="5400000">
            <a:off x="3214491" y="2404520"/>
            <a:ext cx="5657853" cy="2571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r="31824"/>
          <a:stretch/>
        </p:blipFill>
        <p:spPr>
          <a:xfrm rot="5400000">
            <a:off x="1930373" y="-733233"/>
            <a:ext cx="1707341" cy="4896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984247" y="2801972"/>
            <a:ext cx="3062397" cy="4372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7332458" y="861468"/>
            <a:ext cx="4372211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433826" y="2062192"/>
            <a:ext cx="5711855" cy="3301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930954" y="3738970"/>
            <a:ext cx="3728941" cy="2830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661455" y="2136533"/>
            <a:ext cx="5704929" cy="31463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931688" y="857249"/>
            <a:ext cx="3707813" cy="2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0" b="12490"/>
          <a:stretch/>
        </p:blipFill>
        <p:spPr>
          <a:xfrm>
            <a:off x="2641382" y="861849"/>
            <a:ext cx="6902012" cy="55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6" b="6256"/>
          <a:stretch/>
        </p:blipFill>
        <p:spPr>
          <a:xfrm>
            <a:off x="2649928" y="896112"/>
            <a:ext cx="6768392" cy="417116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Team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930398" y="5212080"/>
            <a:ext cx="8426642" cy="1426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aramond" panose="02020404030301010803" pitchFamily="18" charset="0"/>
              </a:rPr>
              <a:t>Team Members (left to right):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Mimi Shang, James Luce, Jorden Roland, Johnny Froehlich, Johnathan </a:t>
            </a:r>
            <a:r>
              <a:rPr lang="en-US" sz="2800" dirty="0" err="1" smtClean="0">
                <a:latin typeface="Garamond" panose="02020404030301010803" pitchFamily="18" charset="0"/>
              </a:rPr>
              <a:t>Talik</a:t>
            </a:r>
            <a:r>
              <a:rPr lang="en-US" sz="2800" dirty="0" smtClean="0">
                <a:latin typeface="Garamond" panose="02020404030301010803" pitchFamily="18" charset="0"/>
              </a:rPr>
              <a:t>, </a:t>
            </a:r>
            <a:r>
              <a:rPr lang="en-US" sz="2800" dirty="0" err="1" smtClean="0">
                <a:latin typeface="Garamond" panose="02020404030301010803" pitchFamily="18" charset="0"/>
              </a:rPr>
              <a:t>Rawand</a:t>
            </a:r>
            <a:r>
              <a:rPr lang="en-US" sz="2800" dirty="0" smtClean="0">
                <a:latin typeface="Garamond" panose="02020404030301010803" pitchFamily="18" charset="0"/>
              </a:rPr>
              <a:t> Rasheed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3989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56065" y="1467152"/>
            <a:ext cx="735003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aramond" panose="02020404030301010803" pitchFamily="18" charset="0"/>
              </a:rPr>
              <a:t>EFS Subsystems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26246" y="3537060"/>
            <a:ext cx="1689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1945" y="3537060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0834" y="3537060"/>
            <a:ext cx="14698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58408" y="3537060"/>
            <a:ext cx="1661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4780" y="3537060"/>
            <a:ext cx="13837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4661" y="3906392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1984" y="3906392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3431" y="3906392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07077" y="3906392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57042" y="3908603"/>
            <a:ext cx="123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2260584" y="2386007"/>
            <a:ext cx="2061484" cy="11510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2" idx="0"/>
          </p:cNvCxnSpPr>
          <p:nvPr/>
        </p:nvCxnSpPr>
        <p:spPr>
          <a:xfrm rot="10800000" flipV="1">
            <a:off x="4070859" y="2383408"/>
            <a:ext cx="1934366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5881402" y="2387993"/>
            <a:ext cx="1874354" cy="115752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5" idx="0"/>
          </p:cNvCxnSpPr>
          <p:nvPr/>
        </p:nvCxnSpPr>
        <p:spPr>
          <a:xfrm>
            <a:off x="7668442" y="2383408"/>
            <a:ext cx="1920545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29727" y="2051928"/>
            <a:ext cx="0" cy="14935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006141" y="2110347"/>
            <a:ext cx="9176084" cy="4611128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6" idx="3"/>
          </p:cNvCxnSpPr>
          <p:nvPr/>
        </p:nvCxnSpPr>
        <p:spPr>
          <a:xfrm>
            <a:off x="6367170" y="1000104"/>
            <a:ext cx="736901" cy="2407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1261" y="198705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82200" y="470557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55" y="2353145"/>
            <a:ext cx="121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0257" y="1199309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82200" y="5069298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cxnSp>
        <p:nvCxnSpPr>
          <p:cNvPr id="43" name="Straight Connector 42"/>
          <p:cNvCxnSpPr>
            <a:stCxn id="39" idx="1"/>
          </p:cNvCxnSpPr>
          <p:nvPr/>
        </p:nvCxnSpPr>
        <p:spPr>
          <a:xfrm flipH="1" flipV="1">
            <a:off x="9029700" y="4229100"/>
            <a:ext cx="952500" cy="6611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75533" y="2171722"/>
            <a:ext cx="610542" cy="1257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52898" y="815438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endParaRPr lang="en-US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11" y="1158875"/>
            <a:ext cx="6789986" cy="50924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3"/>
          </p:cNvCxnSpPr>
          <p:nvPr/>
        </p:nvCxnSpPr>
        <p:spPr>
          <a:xfrm>
            <a:off x="2247900" y="1620619"/>
            <a:ext cx="2247900" cy="1702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9184" y="1158954"/>
            <a:ext cx="1918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&amp;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290" y="4259087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91977" y="1158875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1977" y="4259087"/>
            <a:ext cx="164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4" y="4628419"/>
            <a:ext cx="121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Cooling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714" y="2071693"/>
            <a:ext cx="1014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3437" y="1551543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7554" y="20783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80926" y="4647738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>
          <a:xfrm flipV="1">
            <a:off x="1809562" y="4180137"/>
            <a:ext cx="924113" cy="263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1"/>
          </p:cNvCxnSpPr>
          <p:nvPr/>
        </p:nvCxnSpPr>
        <p:spPr>
          <a:xfrm flipH="1" flipV="1">
            <a:off x="8713269" y="3832711"/>
            <a:ext cx="1178708" cy="611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1"/>
          </p:cNvCxnSpPr>
          <p:nvPr/>
        </p:nvCxnSpPr>
        <p:spPr>
          <a:xfrm flipH="1">
            <a:off x="6343650" y="1343541"/>
            <a:ext cx="3548327" cy="16514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Characterizing the performance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42" y="1321519"/>
            <a:ext cx="6114311" cy="45303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5245" y="1321520"/>
            <a:ext cx="5362448" cy="421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4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Pump performance </a:t>
            </a:r>
            <a:r>
              <a:rPr lang="en-US" sz="2400" dirty="0">
                <a:latin typeface="Garamond" panose="02020404030301010803" pitchFamily="18" charset="0"/>
              </a:rPr>
              <a:t>is given </a:t>
            </a:r>
            <a:r>
              <a:rPr lang="en-US" sz="2400" dirty="0" smtClean="0">
                <a:latin typeface="Garamond" panose="02020404030301010803" pitchFamily="18" charset="0"/>
              </a:rPr>
              <a:t>by: 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System characteristics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" y="4083039"/>
            <a:ext cx="5625193" cy="2280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122768" y="1099913"/>
            <a:ext cx="5650131" cy="5284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26" y="753534"/>
            <a:ext cx="8693524" cy="6047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5" t="31111" r="19176" b="20555"/>
          <a:stretch/>
        </p:blipFill>
        <p:spPr>
          <a:xfrm>
            <a:off x="6115757" y="4237540"/>
            <a:ext cx="1135833" cy="8574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37386" r="39246" b="14280"/>
          <a:stretch/>
        </p:blipFill>
        <p:spPr>
          <a:xfrm>
            <a:off x="6107806" y="5204261"/>
            <a:ext cx="1135833" cy="857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25767" y="4540467"/>
            <a:ext cx="18498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Optical sensor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Our performance (16,500 rpm)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077" r="13355"/>
          <a:stretch/>
        </p:blipFill>
        <p:spPr>
          <a:xfrm>
            <a:off x="4205005" y="854242"/>
            <a:ext cx="7734748" cy="5502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2665" y="609474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Comparing impellers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5" y="1040802"/>
            <a:ext cx="4671487" cy="268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6" y="3897680"/>
            <a:ext cx="4724422" cy="2688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5" y="904683"/>
            <a:ext cx="14192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19" y="892650"/>
            <a:ext cx="1514475" cy="14954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4103" y="1488436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033" y="2505789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4185" y="2505789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6" y="3260861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6" y="4653674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16676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Meeting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6" y="900465"/>
            <a:ext cx="10775665" cy="4906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664" y="1046747"/>
            <a:ext cx="34712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Customer Requirements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Problem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81050" y="2794228"/>
            <a:ext cx="10515600" cy="93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(PSAS) wants its rockets to go higher, but mass is the enemy: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02636"/>
            <a:ext cx="3078692" cy="1236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476375" y="1194821"/>
            <a:ext cx="9124950" cy="11554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2675" y="4094970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589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Next steps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9442" y="843213"/>
            <a:ext cx="1067201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Thoroughly investigate existing water pump (impellers, diffusers, rpm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Modify water pump to learn more,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Scale design for PSAS needs and </a:t>
            </a:r>
            <a:r>
              <a:rPr lang="en-US" sz="3200" dirty="0" err="1" smtClean="0">
                <a:latin typeface="Garamond" panose="02020404030301010803" pitchFamily="18" charset="0"/>
              </a:rPr>
              <a:t>cryo</a:t>
            </a:r>
            <a:r>
              <a:rPr lang="en-US" sz="3200" dirty="0" smtClean="0">
                <a:latin typeface="Garamond" panose="02020404030301010803" pitchFamily="18" charset="0"/>
              </a:rPr>
              <a:t>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Hot fire test!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Launch!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23" y="3478129"/>
            <a:ext cx="3119187" cy="28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Past approach: solid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1008399"/>
            <a:ext cx="10453255" cy="275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Simple but inefficient.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Can’t throttle = can’t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96390"/>
            <a:ext cx="78150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</a:rPr>
              <a:t>Images: http://www.fireworkssupermarket.com</a:t>
            </a:r>
            <a:r>
              <a:rPr lang="en-US" sz="1100" dirty="0">
                <a:latin typeface="Garamond" panose="02020404030301010803" pitchFamily="18" charset="0"/>
              </a:rPr>
              <a:t>, http://www.aerospace.org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8" y="3365096"/>
            <a:ext cx="4867275" cy="1757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8"/>
          <a:stretch/>
        </p:blipFill>
        <p:spPr>
          <a:xfrm>
            <a:off x="838199" y="3148764"/>
            <a:ext cx="4324350" cy="1973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7776" y="4172075"/>
            <a:ext cx="13239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Solid propellant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0449" y="4211071"/>
            <a:ext cx="981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Grain bore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148" y="4070170"/>
            <a:ext cx="7143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Nozzle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3974" y="5309831"/>
            <a:ext cx="3838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design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8433" y="5309831"/>
            <a:ext cx="4152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example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Liquid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838200" y="1025525"/>
            <a:ext cx="8949267" cy="1836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Gives more </a:t>
            </a:r>
            <a:r>
              <a:rPr lang="el-GR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for its mass = goes higher.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 be throttled = can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79" y="2467259"/>
            <a:ext cx="2455368" cy="31821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1656" y="6560720"/>
            <a:ext cx="19627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2398" y="5832600"/>
            <a:ext cx="341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Pressure fed: too heavy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4210" y="5832600"/>
            <a:ext cx="378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: too complex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>
          <a:xfrm>
            <a:off x="5950974" y="2463921"/>
            <a:ext cx="5455166" cy="33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12" y="2791396"/>
            <a:ext cx="5376869" cy="32345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98598" y="5521717"/>
            <a:ext cx="8903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Tank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74109" y="98462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without turbine = just a pump.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Lighter than pressure fed, simpler than </a:t>
            </a:r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813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https://en.wikipedia.org/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http://www.blue-sky-technologies.com/impeller-seal-repair/</a:t>
            </a:r>
          </a:p>
          <a:p>
            <a:r>
              <a:rPr lang="en-US" sz="1200" dirty="0">
                <a:latin typeface="Garamond" panose="02020404030301010803" pitchFamily="18" charset="0"/>
              </a:rPr>
              <a:t>https://www.digikey.com/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3392638"/>
            <a:ext cx="1417747" cy="1664878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140778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5" name="Plus 14"/>
          <p:cNvSpPr/>
          <p:nvPr/>
        </p:nvSpPr>
        <p:spPr>
          <a:xfrm>
            <a:off x="5557655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0" y="3277301"/>
            <a:ext cx="1890205" cy="1890205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19" y="3485596"/>
            <a:ext cx="2543947" cy="1565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6219" t="9216" r="29663" b="24102"/>
          <a:stretch/>
        </p:blipFill>
        <p:spPr>
          <a:xfrm>
            <a:off x="9661475" y="2922492"/>
            <a:ext cx="1966155" cy="265441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New approach: electric pump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 rot="19594044">
            <a:off x="3076270" y="5350298"/>
            <a:ext cx="560551" cy="327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31662">
            <a:off x="6721621" y="5485868"/>
            <a:ext cx="560551" cy="3270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92381" y="5697092"/>
            <a:ext cx="1209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Engine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8882" y="2890690"/>
            <a:ext cx="25451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Electric motor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3887" y="3392638"/>
            <a:ext cx="9584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Pump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1" animBg="1"/>
      <p:bldP spid="15" grpId="1" animBg="1"/>
      <p:bldP spid="17" grpId="1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Project Goal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01012" y="2610227"/>
            <a:ext cx="11536988" cy="3824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Goal: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Design a test pump to meet PSAS’ requirements.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Test with 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water</a:t>
            </a:r>
            <a:r>
              <a:rPr lang="en-US" b="1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(not cryogenic liquid oxygen and isopropyl alcohol).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Performance results will be scaled to design actual rocket pump.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8" b="5977"/>
          <a:stretch/>
        </p:blipFill>
        <p:spPr>
          <a:xfrm>
            <a:off x="1185180" y="865233"/>
            <a:ext cx="969694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Customer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36339"/>
              </p:ext>
            </p:extLst>
          </p:nvPr>
        </p:nvGraphicFramePr>
        <p:xfrm>
          <a:off x="775854" y="722417"/>
          <a:ext cx="10515600" cy="497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521216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65404803"/>
                    </a:ext>
                  </a:extLst>
                </a:gridCol>
              </a:tblGrid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Pressure delivery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produce discharge pressures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 300-400 psi.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82468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Flow capacity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supply a flow rate of ~12 </a:t>
                      </a:r>
                      <a:r>
                        <a:rPr lang="en-US" sz="2400" dirty="0" err="1" smtClean="0">
                          <a:latin typeface="Garamond" panose="02020404030301010803" pitchFamily="18" charset="0"/>
                        </a:rPr>
                        <a:t>gpm</a:t>
                      </a:r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85536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Transferability 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Documentation must be open source and transferable to future PSAS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engineers.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67585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Off-the-shelf components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utilize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off the shelf components wherever possible.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25838"/>
                  </a:ext>
                </a:extLst>
              </a:tr>
              <a:tr h="113145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Cost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Project must be completed for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less than $8000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04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8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9181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4988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40655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3884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20971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9738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3503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3158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52217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3738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7023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61277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3223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42321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30554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5543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6434" y="758461"/>
            <a:ext cx="292371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9355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7984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21136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6472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5602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42116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9260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4020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5186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7963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7963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06251" y="919639"/>
            <a:ext cx="309468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94322" y="755718"/>
            <a:ext cx="32643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41050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4008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Some 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40870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7639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729055"/>
            <a:ext cx="2858156" cy="479064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1202</Words>
  <Application>Microsoft Office PowerPoint</Application>
  <PresentationFormat>Widescreen</PresentationFormat>
  <Paragraphs>295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PSAS Electric Propellant Feed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James Luce</cp:lastModifiedBy>
  <cp:revision>75</cp:revision>
  <dcterms:created xsi:type="dcterms:W3CDTF">2017-06-06T21:39:10Z</dcterms:created>
  <dcterms:modified xsi:type="dcterms:W3CDTF">2017-06-08T18:25:44Z</dcterms:modified>
</cp:coreProperties>
</file>